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71" r:id="rId8"/>
    <p:sldId id="268" r:id="rId9"/>
    <p:sldId id="270" r:id="rId10"/>
    <p:sldId id="269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05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29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5754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46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536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442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066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2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78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92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8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05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96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30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10EA1-65DB-4615-957F-5F3E8D820E87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EF4A62-F85F-4123-9782-64450AF56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3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524" y="0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3200" b="1" dirty="0">
                <a:solidFill>
                  <a:srgbClr val="A53010">
                    <a:lumMod val="50000"/>
                  </a:srgbClr>
                </a:solidFill>
              </a:rPr>
              <a:t>О переводе обучающихся из одной общеобразовательной                    организации  в </a:t>
            </a:r>
            <a:r>
              <a:rPr lang="ru-RU" sz="3200" b="1" dirty="0" smtClean="0">
                <a:solidFill>
                  <a:srgbClr val="A53010">
                    <a:lumMod val="50000"/>
                  </a:srgbClr>
                </a:solidFill>
              </a:rPr>
              <a:t>другую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>   </a:t>
            </a:r>
            <a:br>
              <a:rPr lang="ru-RU" sz="1600" dirty="0" smtClean="0"/>
            </a:br>
            <a:r>
              <a:rPr lang="ru-RU" sz="2400" b="1" dirty="0" smtClean="0"/>
              <a:t>С 1 сентября 2023 года вступил в силу приказ от 6 апреля 2023 года </a:t>
            </a:r>
            <a:r>
              <a:rPr lang="ru-RU" sz="2400" b="1" dirty="0" smtClean="0">
                <a:solidFill>
                  <a:srgbClr val="FF0000"/>
                </a:solidFill>
              </a:rPr>
              <a:t>№ 240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начального общего, основного общего и среднего общего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r>
              <a:rPr lang="ru-RU" sz="2400" b="1" dirty="0" smtClean="0"/>
              <a:t> (далее - приказ №240). </a:t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Этот приказ будет действовать до 1 сентября 2029 года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46241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Дополнительные документы: 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/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4677" y="856633"/>
            <a:ext cx="10515600" cy="5626053"/>
          </a:xfrm>
        </p:spPr>
        <p:txBody>
          <a:bodyPr>
            <a:normAutofit fontScale="70000" lnSpcReduction="20000"/>
          </a:bodyPr>
          <a:lstStyle/>
          <a:p>
            <a:r>
              <a:rPr lang="ru-RU" sz="3300" dirty="0" smtClean="0"/>
              <a:t>       копия </a:t>
            </a:r>
            <a:r>
              <a:rPr lang="ru-RU" sz="3300" dirty="0"/>
              <a:t>свидетельства о рождении братьев или сестер, которые посещают данную школу;</a:t>
            </a:r>
          </a:p>
          <a:p>
            <a:r>
              <a:rPr lang="ru-RU" sz="3300" dirty="0" smtClean="0"/>
              <a:t>       копия </a:t>
            </a:r>
            <a:r>
              <a:rPr lang="ru-RU" sz="3300" dirty="0"/>
              <a:t>документа, подтверждающего установление опеки/попечительства;</a:t>
            </a:r>
          </a:p>
          <a:p>
            <a:r>
              <a:rPr lang="ru-RU" sz="3300" dirty="0" smtClean="0"/>
              <a:t>o      </a:t>
            </a:r>
            <a:r>
              <a:rPr lang="ru-RU" sz="3300" dirty="0"/>
              <a:t>копии документов, подтверждающих право на внеочередное или первоочередное зачисление (справку с места работы родителей</a:t>
            </a:r>
            <a:r>
              <a:rPr lang="ru-RU" sz="3300" dirty="0" smtClean="0"/>
              <a:t>);</a:t>
            </a:r>
          </a:p>
          <a:p>
            <a:r>
              <a:rPr lang="ru-RU" sz="3300" dirty="0" smtClean="0"/>
              <a:t> </a:t>
            </a:r>
            <a:r>
              <a:rPr lang="ru-RU" sz="3300" dirty="0"/>
              <a:t>копию заключения ПМПК — психолого-медико-педагогической комиссии при обучении по адаптированным программам</a:t>
            </a:r>
            <a:r>
              <a:rPr lang="ru-RU" sz="3300" dirty="0" smtClean="0"/>
              <a:t>;   </a:t>
            </a:r>
            <a:r>
              <a:rPr lang="ru-RU" sz="3300" dirty="0"/>
              <a:t>согласие родителей на прохождение обучения по адаптированной программе;</a:t>
            </a:r>
          </a:p>
          <a:p>
            <a:r>
              <a:rPr lang="ru-RU" sz="3300" dirty="0" smtClean="0"/>
              <a:t>      </a:t>
            </a:r>
            <a:r>
              <a:rPr lang="ru-RU" sz="3300" dirty="0"/>
              <a:t>документы, подтверждающие законность пребывания на территории РФ (для иностранных граждан);</a:t>
            </a:r>
          </a:p>
          <a:p>
            <a:r>
              <a:rPr lang="ru-RU" sz="3300" dirty="0" smtClean="0"/>
              <a:t>      </a:t>
            </a:r>
            <a:r>
              <a:rPr lang="ru-RU" sz="3300" dirty="0"/>
              <a:t>разрешение комиссии о приеме в первый класс ребенка возрастом до шести с половиной лет или более 8 лет;</a:t>
            </a:r>
          </a:p>
          <a:p>
            <a:r>
              <a:rPr lang="ru-RU" sz="3300" dirty="0" smtClean="0"/>
              <a:t>      </a:t>
            </a:r>
            <a:r>
              <a:rPr lang="ru-RU" sz="3300" dirty="0"/>
              <a:t>вид на жительство или разрешение на временное проживание — для иностранцев.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826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Зачисление в школу ребенка, являющегося иностранным гражданином или лицом без гражданства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5470" y="2106303"/>
            <a:ext cx="10399142" cy="4321791"/>
          </a:xfrm>
        </p:spPr>
        <p:txBody>
          <a:bodyPr>
            <a:normAutofit/>
          </a:bodyPr>
          <a:lstStyle/>
          <a:p>
            <a:r>
              <a:rPr lang="ru-RU" dirty="0" smtClean="0"/>
              <a:t>1. Родители (законные представители) подают заявления через ЕПГУ РПГУ, региональный портал государственных и муниципальных услуг, через операторов почтовой связи заказным письмом с уведомлением о вручении</a:t>
            </a:r>
          </a:p>
          <a:p>
            <a:r>
              <a:rPr lang="ru-RU" dirty="0" smtClean="0"/>
              <a:t>2. После предоставления документов в течение 5 рабочих дней общеобразовательной организацией проводится проверка их компетентности. В случае предоставления неполного комплекта документов, предусмотренных пунктам 26 (1), 26(2) Порядка общеобразовательная организация возвращает заявление без его рассмотрения.</a:t>
            </a:r>
          </a:p>
          <a:p>
            <a:r>
              <a:rPr lang="ru-RU" dirty="0" smtClean="0"/>
              <a:t>3. При предоставлении полного комплекта документов организация в течение 25 рабочих дней осуществляет проверку достоверности предоставляемых документов через обращение к соответствующим государственным информационным системам или (и) в государственные (муниципальные) органы, включая органы внутренних дел.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810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Зачисление в школу ребенка, являющегося иностранным гражданином или лицом без гражданства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1821" y="2133599"/>
            <a:ext cx="10412791" cy="4430973"/>
          </a:xfrm>
        </p:spPr>
        <p:txBody>
          <a:bodyPr/>
          <a:lstStyle/>
          <a:p>
            <a:r>
              <a:rPr lang="ru-RU" dirty="0" smtClean="0"/>
              <a:t>4. Со дня подтверждения достоверности представленных документов ребенок, являющийся иностранным гражданином или лицом без гражданства направляется общеобразовательной организацией в государственную и муниципальную общеобразовательную организацию ( далее- тестирующая организация) для прохождение тестирования на знание русского языка, достаточное для освоения программ начального, общего и среднего образования.</a:t>
            </a:r>
          </a:p>
          <a:p>
            <a:r>
              <a:rPr lang="ru-RU" dirty="0" smtClean="0"/>
              <a:t>Для приема родитель(родители) ребенка, являющегося иностранным гражданином или лицом без гражданства, дополнительно в заявлении о приеме в школу дают согласие для прохождения тестирования.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32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845" y="327547"/>
            <a:ext cx="9948767" cy="124194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Документы, предоставляемые родителями (законными представителями) ребенка, являющегося иностранным гражданином или лицом без гражданства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389" y="1569493"/>
            <a:ext cx="10822224" cy="528850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 Копии документов, подтверждающих родство</a:t>
            </a:r>
          </a:p>
          <a:p>
            <a:r>
              <a:rPr lang="ru-RU" dirty="0" smtClean="0"/>
              <a:t>2. Копии документов, подтверждающих законность нахождения ребенка, являющегося иностранным гражданином или лицом без гражданства и его  родителей( законных представителей)  на территории РФ ( действительные вид на жительство, разрешение на временное проживание, виза или миграционная карта и </a:t>
            </a:r>
            <a:r>
              <a:rPr lang="ru-RU" dirty="0" err="1" smtClean="0"/>
              <a:t>тд</a:t>
            </a:r>
            <a:r>
              <a:rPr lang="ru-RU" dirty="0" smtClean="0"/>
              <a:t>)</a:t>
            </a:r>
          </a:p>
          <a:p>
            <a:r>
              <a:rPr lang="ru-RU" dirty="0" smtClean="0"/>
              <a:t>Копии документов, подтверждающих прохождение государственной дактилоскопической  регистрации ребенка</a:t>
            </a:r>
          </a:p>
          <a:p>
            <a:r>
              <a:rPr lang="ru-RU" dirty="0" smtClean="0"/>
              <a:t>Копии документов, удостоверяющих личность ребенка ( паспорт или иной документ, разрешение на временное проживание, временное удостоверение личности лица без гражданства, вид на жительство и </a:t>
            </a:r>
            <a:r>
              <a:rPr lang="ru-RU" dirty="0" err="1" smtClean="0"/>
              <a:t>др</a:t>
            </a:r>
            <a:r>
              <a:rPr lang="ru-RU" dirty="0" smtClean="0"/>
              <a:t>)</a:t>
            </a:r>
          </a:p>
          <a:p>
            <a:r>
              <a:rPr lang="ru-RU" dirty="0" smtClean="0"/>
              <a:t>Копии СНИЛС родителя и ребенка</a:t>
            </a:r>
          </a:p>
          <a:p>
            <a:r>
              <a:rPr lang="ru-RU" dirty="0" smtClean="0"/>
              <a:t>Медицинское заключение об отсутствии у ребенка инфекционных заболеваний, представляющих опасность для окружающих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Документы предоставляются на русском языке или вместе с заверенным в установленном порядке переводом на русский язык</a:t>
            </a:r>
          </a:p>
        </p:txBody>
      </p:sp>
    </p:spTree>
    <p:extLst>
      <p:ext uri="{BB962C8B-B14F-4D97-AF65-F5344CB8AC3E}">
        <p14:creationId xmlns:p14="http://schemas.microsoft.com/office/powerpoint/2010/main" val="385990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Разделы приказа: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8711" y="1410269"/>
            <a:ext cx="8915400" cy="4826758"/>
          </a:xfrm>
        </p:spPr>
        <p:txBody>
          <a:bodyPr>
            <a:noAutofit/>
          </a:bodyPr>
          <a:lstStyle/>
          <a:p>
            <a:r>
              <a:rPr lang="ru-RU" sz="2400" dirty="0" smtClean="0"/>
              <a:t>I. Общие положения; </a:t>
            </a:r>
          </a:p>
          <a:p>
            <a:r>
              <a:rPr lang="ru-RU" sz="2400" dirty="0" smtClean="0"/>
              <a:t>II. Перевод совершеннолетнего обучающегося по его инициативе или несовершеннолетнего обучающегося по инициативе его родителей (законных представителей);</a:t>
            </a:r>
          </a:p>
          <a:p>
            <a:pPr algn="just"/>
            <a:r>
              <a:rPr lang="ru-RU" sz="2400" dirty="0" smtClean="0"/>
              <a:t> III. Перевод обучающегося в случае прекращения деятельности исходной организации, аннулирования лицензии, лишения ее государственной аккредитации по соответствующей образовательной программе, прекращения действия государственной аккредитации; в случае приостановления действия лицензии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9281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666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Изменения ( Раздел 2)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1281" y="662781"/>
            <a:ext cx="10515600" cy="553330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1. Определены сроки выдачи совершеннолетнему </a:t>
            </a:r>
          </a:p>
          <a:p>
            <a:pPr marL="0" indent="0">
              <a:buNone/>
            </a:pPr>
            <a:r>
              <a:rPr lang="ru-RU" sz="2000" dirty="0" smtClean="0"/>
              <a:t>обучающемуся или родителям несовершеннолетнего обучающегося документов исходной школой, где обучался ученик.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Документы должны быть выданы в течение трех рабочих дней с даты подачи заявления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ru-RU" sz="2000" dirty="0" smtClean="0"/>
              <a:t> К таким документам относятся:</a:t>
            </a:r>
          </a:p>
          <a:p>
            <a:pPr marL="0" indent="0">
              <a:buNone/>
            </a:pPr>
            <a:r>
              <a:rPr lang="ru-RU" sz="2000" dirty="0" smtClean="0"/>
              <a:t>а) </a:t>
            </a:r>
            <a:r>
              <a:rPr lang="ru-RU" sz="2000" dirty="0" smtClean="0">
                <a:solidFill>
                  <a:srgbClr val="0070C0"/>
                </a:solidFill>
              </a:rPr>
              <a:t>личное дело </a:t>
            </a:r>
            <a:r>
              <a:rPr lang="ru-RU" sz="2000" dirty="0" smtClean="0"/>
              <a:t>обучающегося;</a:t>
            </a:r>
          </a:p>
          <a:p>
            <a:pPr marL="0" indent="0" algn="just">
              <a:buNone/>
            </a:pPr>
            <a:r>
              <a:rPr lang="ru-RU" sz="2000" dirty="0" smtClean="0"/>
              <a:t>б) </a:t>
            </a:r>
            <a:r>
              <a:rPr lang="ru-RU" sz="2000" dirty="0" smtClean="0">
                <a:solidFill>
                  <a:srgbClr val="0070C0"/>
                </a:solidFill>
              </a:rPr>
              <a:t>справка о периоде обучения </a:t>
            </a:r>
            <a:r>
              <a:rPr lang="ru-RU" sz="2000" dirty="0" smtClean="0"/>
              <a:t>по самостоятельно установленному образцу, содержащая информацию об успеваемости обучающегося в текущем учебном году (перечень и объем изученных учебных предметов, курсов, дисциплин (модулей), отметки по результатам текущего контроля успеваемости и промежуточной аттестации), заверенная печатью исходной организации и подписью ее руководителя (уполномоченного им лица).</a:t>
            </a:r>
          </a:p>
          <a:p>
            <a:pPr marL="0" indent="0" algn="just">
              <a:buNone/>
            </a:pPr>
            <a:r>
              <a:rPr lang="ru-RU" sz="2000" dirty="0" smtClean="0"/>
              <a:t>2.Согласно подпункту «б» пункта 8 нового приказа № 240 </a:t>
            </a:r>
            <a:r>
              <a:rPr lang="ru-RU" sz="2000" dirty="0" smtClean="0">
                <a:solidFill>
                  <a:srgbClr val="0070C0"/>
                </a:solidFill>
              </a:rPr>
              <a:t>рекомендуется установить образец справки </a:t>
            </a:r>
            <a:r>
              <a:rPr lang="ru-RU" sz="2000" dirty="0" smtClean="0"/>
              <a:t>и разместить ее на официальном сайте школы. </a:t>
            </a: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3883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0075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Изменения( Раздел 3)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7758" y="1296538"/>
            <a:ext cx="10515600" cy="5459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При переводе обучающегося в случае прекращения деятельности исходной организации, аннулирования лицензии, лишения ее государственной аккредитации по соответствующей образовательной программе, прекращения действия государственной аккредитации; в случае приостановления действия лицензии </a:t>
            </a:r>
            <a:r>
              <a:rPr lang="ru-RU" sz="2400" dirty="0" smtClean="0">
                <a:solidFill>
                  <a:srgbClr val="0070C0"/>
                </a:solidFill>
              </a:rPr>
              <a:t>совершеннолетний обучающийся или родители несовершеннолетнего обучающегося должны указать в письменном согласии принимающую организацию из перечня организаций, предложенных учредителем исходной организации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4051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6445"/>
          </a:xfrm>
        </p:spPr>
        <p:txBody>
          <a:bodyPr>
            <a:normAutofit fontScale="90000"/>
          </a:bodyPr>
          <a:lstStyle/>
          <a:p>
            <a:pPr algn="ctr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5871" y="101733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В приказе об отчислении следует писать следующую формулировку: </a:t>
            </a:r>
            <a:r>
              <a:rPr lang="ru-RU" sz="2000" dirty="0" smtClean="0">
                <a:solidFill>
                  <a:srgbClr val="C00000"/>
                </a:solidFill>
              </a:rPr>
              <a:t>«</a:t>
            </a:r>
            <a:r>
              <a:rPr lang="ru-RU" sz="2000" b="1" dirty="0" smtClean="0">
                <a:solidFill>
                  <a:srgbClr val="C00000"/>
                </a:solidFill>
              </a:rPr>
              <a:t>Отчислен </a:t>
            </a:r>
            <a:r>
              <a:rPr lang="ru-RU" sz="2000" b="1" dirty="0">
                <a:solidFill>
                  <a:srgbClr val="C00000"/>
                </a:solidFill>
              </a:rPr>
              <a:t>в  связи с </a:t>
            </a:r>
            <a:r>
              <a:rPr lang="ru-RU" sz="2000" b="1" dirty="0" smtClean="0">
                <a:solidFill>
                  <a:srgbClr val="C00000"/>
                </a:solidFill>
              </a:rPr>
              <a:t>переводом» </a:t>
            </a:r>
            <a:r>
              <a:rPr lang="ru-RU" sz="2000" dirty="0" smtClean="0"/>
              <a:t> и обязательно </a:t>
            </a:r>
            <a:r>
              <a:rPr lang="ru-RU" sz="2000" dirty="0"/>
              <a:t>указываем ФИО отчисляемого, дату рождения, класс, наименование организации откуда и куда отчислен учащийся. Если семья переезжает в другой регион, указать регион. </a:t>
            </a:r>
            <a:endParaRPr lang="ru-RU" sz="2000" dirty="0" smtClean="0"/>
          </a:p>
          <a:p>
            <a:pPr marL="0" indent="0" algn="ctr">
              <a:buNone/>
            </a:pPr>
            <a:r>
              <a:rPr lang="ru-RU" alt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успеваемости обучающегося за текущий 20__/20__ г</a:t>
            </a:r>
            <a:endParaRPr lang="ru-RU" sz="2000" b="1" dirty="0"/>
          </a:p>
          <a:p>
            <a:pPr marL="0" indent="0" algn="just">
              <a:buNone/>
            </a:pP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896082"/>
              </p:ext>
            </p:extLst>
          </p:nvPr>
        </p:nvGraphicFramePr>
        <p:xfrm>
          <a:off x="2431553" y="2775649"/>
          <a:ext cx="7790620" cy="3391982"/>
        </p:xfrm>
        <a:graphic>
          <a:graphicData uri="http://schemas.openxmlformats.org/drawingml/2006/table">
            <a:tbl>
              <a:tblPr firstRow="1" firstCol="1" bandRow="1"/>
              <a:tblGrid>
                <a:gridCol w="532847"/>
                <a:gridCol w="2231298"/>
                <a:gridCol w="1624276"/>
                <a:gridCol w="1625033"/>
                <a:gridCol w="420071"/>
                <a:gridCol w="420071"/>
                <a:gridCol w="468512"/>
                <a:gridCol w="468512"/>
              </a:tblGrid>
              <a:tr h="76200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предмет, курс, дисциплина( модуль)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Объем(общее количество часов)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Отметки по результатам текущего контроля успеваемости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с______ по_______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Отметка по результатам промежуточной аттестации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57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ч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2ч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3ч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4ч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sng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454435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sng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sng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5749" y="6152242"/>
            <a:ext cx="59851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журнал об успеваемости _____ класса за 20__/20___ г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6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686" y="1"/>
            <a:ext cx="10515600" cy="77792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Правила приема в школу-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2025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641444"/>
            <a:ext cx="11000096" cy="5322627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r>
              <a:rPr lang="ru-RU" sz="2000" dirty="0" smtClean="0"/>
              <a:t>1</a:t>
            </a:r>
            <a:r>
              <a:rPr lang="ru-RU" dirty="0" smtClean="0"/>
              <a:t>. </a:t>
            </a:r>
            <a:r>
              <a:rPr lang="ru-RU" dirty="0" smtClean="0"/>
              <a:t> </a:t>
            </a:r>
            <a:r>
              <a:rPr lang="ru-RU" dirty="0" smtClean="0"/>
              <a:t>Постановление Администрации муниципального района </a:t>
            </a:r>
            <a:r>
              <a:rPr lang="ru-RU" dirty="0" err="1" smtClean="0"/>
              <a:t>Туймазинский</a:t>
            </a:r>
            <a:r>
              <a:rPr lang="ru-RU" dirty="0" smtClean="0"/>
              <a:t> район Республики Башкортостан </a:t>
            </a:r>
            <a:r>
              <a:rPr lang="ru-RU" b="1" dirty="0" smtClean="0"/>
              <a:t>« О закреплении территорий муниципального района </a:t>
            </a:r>
            <a:r>
              <a:rPr lang="ru-RU" b="1" dirty="0" err="1" smtClean="0"/>
              <a:t>Туймазинский</a:t>
            </a:r>
            <a:r>
              <a:rPr lang="ru-RU" b="1" dirty="0" smtClean="0"/>
              <a:t> район за муниципальными образовательными учреждения для организации приема на обучение» от 04.03.2025 №200</a:t>
            </a:r>
            <a:r>
              <a:rPr lang="ru-RU" b="1" dirty="0" smtClean="0"/>
              <a:t>.                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>     2.  Не </a:t>
            </a:r>
            <a:r>
              <a:rPr lang="ru-RU" dirty="0"/>
              <a:t>позднее </a:t>
            </a:r>
            <a:r>
              <a:rPr lang="ru-RU" b="1" dirty="0"/>
              <a:t>10 дней </a:t>
            </a:r>
            <a:r>
              <a:rPr lang="ru-RU" dirty="0" smtClean="0"/>
              <a:t>после выхода постановления</a:t>
            </a:r>
            <a:r>
              <a:rPr lang="ru-RU" dirty="0" smtClean="0"/>
              <a:t>) </a:t>
            </a:r>
            <a:r>
              <a:rPr lang="ru-RU" dirty="0"/>
              <a:t>выкладываем на сайт, информационный стенд, </a:t>
            </a:r>
            <a:r>
              <a:rPr lang="ru-RU" dirty="0" err="1" smtClean="0"/>
              <a:t>Госуслуги</a:t>
            </a:r>
            <a:r>
              <a:rPr lang="ru-RU" dirty="0" smtClean="0"/>
              <a:t> </a:t>
            </a:r>
            <a:r>
              <a:rPr lang="ru-RU" dirty="0"/>
              <a:t>информацию о закреплённой территории + количество мест в 1 классе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3</a:t>
            </a:r>
            <a:r>
              <a:rPr lang="ru-RU" dirty="0"/>
              <a:t>. Прием заявлений по закрепленной территории начинаем не позднее </a:t>
            </a:r>
            <a:r>
              <a:rPr lang="ru-RU" b="1" dirty="0"/>
              <a:t>1 апреля, завершаем 30 июня</a:t>
            </a:r>
            <a:r>
              <a:rPr lang="ru-RU" b="1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4</a:t>
            </a:r>
            <a:r>
              <a:rPr lang="ru-RU" dirty="0"/>
              <a:t>. При наличии свободных мест (обязательно информируем об этом родителей </a:t>
            </a:r>
            <a:r>
              <a:rPr lang="ru-RU" dirty="0" smtClean="0"/>
              <a:t>через сайт </a:t>
            </a:r>
            <a:r>
              <a:rPr lang="ru-RU" dirty="0" err="1" smtClean="0"/>
              <a:t>Госуслуги</a:t>
            </a:r>
            <a:r>
              <a:rPr lang="ru-RU" dirty="0" smtClean="0"/>
              <a:t> ) </a:t>
            </a:r>
            <a:r>
              <a:rPr lang="ru-RU" dirty="0"/>
              <a:t>прием не проживающих на закрепленной территории детей начинаем </a:t>
            </a:r>
            <a:r>
              <a:rPr lang="ru-RU" b="1" dirty="0"/>
              <a:t>с 6 июля, заканчиваем 5 сентября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5</a:t>
            </a:r>
            <a:r>
              <a:rPr lang="ru-RU" dirty="0"/>
              <a:t>. Обязательно знакомим </a:t>
            </a:r>
            <a:r>
              <a:rPr lang="ru-RU" dirty="0" smtClean="0"/>
              <a:t> </a:t>
            </a:r>
            <a:r>
              <a:rPr lang="ru-RU" dirty="0"/>
              <a:t>родителей с документами школы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6</a:t>
            </a:r>
            <a:r>
              <a:rPr lang="ru-RU" dirty="0"/>
              <a:t>. Сведения в заявлении указывают в соответствии с п.26 Порядка. Другие документы требовать не </a:t>
            </a:r>
            <a:r>
              <a:rPr lang="ru-RU" dirty="0" smtClean="0"/>
              <a:t>имеем права.</a:t>
            </a: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251" y="4618826"/>
            <a:ext cx="3593910" cy="223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9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2797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1000"/>
              </a:spcBef>
            </a:pPr>
            <a:r>
              <a:rPr lang="ru-RU" sz="31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Порядок зачисления детей в первый класс в </a:t>
            </a:r>
            <a:r>
              <a:rPr lang="ru-RU" sz="3100" b="1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2025-2026 </a:t>
            </a:r>
            <a:r>
              <a:rPr lang="ru-RU" sz="31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учебном году регламентируется следующими документами</a:t>
            </a:r>
            <a:r>
              <a:rPr lang="ru-RU" sz="3100" b="1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:</a:t>
            </a:r>
            <a:br>
              <a:rPr lang="ru-RU" sz="3100" b="1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r>
              <a:rPr lang="ru-RU" sz="27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/>
            </a:r>
            <a:br>
              <a:rPr lang="ru-RU" sz="27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/>
            </a:r>
            <a:b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3860" y="1579966"/>
            <a:ext cx="10515600" cy="5025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o       </a:t>
            </a:r>
            <a:r>
              <a:rPr lang="ru-RU" sz="2400" dirty="0" smtClean="0"/>
              <a:t>Приказом </a:t>
            </a:r>
            <a:r>
              <a:rPr lang="ru-RU" sz="2400" dirty="0" err="1" smtClean="0"/>
              <a:t>Минпросвещения</a:t>
            </a:r>
            <a:r>
              <a:rPr lang="ru-RU" sz="2400" dirty="0" smtClean="0"/>
              <a:t> </a:t>
            </a:r>
            <a:r>
              <a:rPr lang="ru-RU" sz="2400" dirty="0"/>
              <a:t>от 2 сентября 2020 года №458 «Об утверждении Порядка приема </a:t>
            </a:r>
            <a:r>
              <a:rPr lang="ru-RU" sz="2400" dirty="0" smtClean="0"/>
              <a:t>на обучение </a:t>
            </a:r>
            <a:r>
              <a:rPr lang="ru-RU" sz="2400" dirty="0"/>
              <a:t>по образовательным программам начального общего, основного </a:t>
            </a:r>
            <a:r>
              <a:rPr lang="ru-RU" sz="2400" dirty="0" smtClean="0"/>
              <a:t>общего и </a:t>
            </a:r>
            <a:r>
              <a:rPr lang="ru-RU" sz="2400" dirty="0"/>
              <a:t>среднего общего образования</a:t>
            </a:r>
            <a:r>
              <a:rPr lang="ru-RU" sz="2400" dirty="0" smtClean="0">
                <a:solidFill>
                  <a:srgbClr val="0070C0"/>
                </a:solidFill>
              </a:rPr>
              <a:t>»;(изменения</a:t>
            </a:r>
            <a:r>
              <a:rPr lang="ru-RU" sz="2400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1.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Приказ </a:t>
            </a:r>
            <a:r>
              <a:rPr lang="ru-RU" sz="2400" dirty="0" err="1">
                <a:solidFill>
                  <a:srgbClr val="0070C0"/>
                </a:solidFill>
              </a:rPr>
              <a:t>Минпросвещения</a:t>
            </a:r>
            <a:r>
              <a:rPr lang="ru-RU" sz="2400" dirty="0">
                <a:solidFill>
                  <a:srgbClr val="0070C0"/>
                </a:solidFill>
              </a:rPr>
              <a:t> России от 30 августа 2023 г.№</a:t>
            </a:r>
            <a:r>
              <a:rPr lang="ru-RU" sz="2400" dirty="0" smtClean="0">
                <a:solidFill>
                  <a:srgbClr val="0070C0"/>
                </a:solidFill>
              </a:rPr>
              <a:t>642. Вступили </a:t>
            </a:r>
            <a:r>
              <a:rPr lang="ru-RU" sz="2400" dirty="0">
                <a:solidFill>
                  <a:srgbClr val="0070C0"/>
                </a:solidFill>
              </a:rPr>
              <a:t>в силу с 7 октября 2023 года</a:t>
            </a:r>
            <a:r>
              <a:rPr lang="ru-RU" sz="2400" dirty="0" smtClean="0">
                <a:solidFill>
                  <a:srgbClr val="0070C0"/>
                </a:solidFill>
              </a:rPr>
              <a:t>.)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70C0"/>
                </a:solidFill>
              </a:rPr>
              <a:t>2. </a:t>
            </a:r>
            <a:r>
              <a:rPr lang="ru-RU" sz="2400" b="1" dirty="0">
                <a:solidFill>
                  <a:srgbClr val="0070C0"/>
                </a:solidFill>
              </a:rPr>
              <a:t>Приказ </a:t>
            </a:r>
            <a:r>
              <a:rPr lang="ru-RU" sz="2400" b="1" dirty="0" err="1">
                <a:solidFill>
                  <a:srgbClr val="0070C0"/>
                </a:solidFill>
              </a:rPr>
              <a:t>Минпросвещения</a:t>
            </a:r>
            <a:r>
              <a:rPr lang="ru-RU" sz="2400" b="1" dirty="0">
                <a:solidFill>
                  <a:srgbClr val="0070C0"/>
                </a:solidFill>
              </a:rPr>
              <a:t> России от </a:t>
            </a:r>
            <a:r>
              <a:rPr lang="ru-RU" sz="2400" b="1" dirty="0" smtClean="0">
                <a:solidFill>
                  <a:srgbClr val="0070C0"/>
                </a:solidFill>
              </a:rPr>
              <a:t>4 марта 2025 </a:t>
            </a:r>
            <a:r>
              <a:rPr lang="ru-RU" sz="2400" b="1" dirty="0">
                <a:solidFill>
                  <a:srgbClr val="0070C0"/>
                </a:solidFill>
              </a:rPr>
              <a:t>г.</a:t>
            </a:r>
            <a:r>
              <a:rPr lang="ru-RU" sz="2400" b="1" dirty="0" smtClean="0">
                <a:solidFill>
                  <a:srgbClr val="0070C0"/>
                </a:solidFill>
              </a:rPr>
              <a:t>№171. Вступает </a:t>
            </a:r>
            <a:r>
              <a:rPr lang="ru-RU" sz="2400" b="1" dirty="0">
                <a:solidFill>
                  <a:srgbClr val="0070C0"/>
                </a:solidFill>
              </a:rPr>
              <a:t>в силу с </a:t>
            </a:r>
            <a:r>
              <a:rPr lang="ru-RU" sz="2400" b="1" dirty="0" smtClean="0">
                <a:solidFill>
                  <a:srgbClr val="0070C0"/>
                </a:solidFill>
              </a:rPr>
              <a:t>1 апреля 2025 и действует до 1 марта 2026  </a:t>
            </a:r>
            <a:r>
              <a:rPr lang="ru-RU" sz="2400" b="1" dirty="0">
                <a:solidFill>
                  <a:srgbClr val="0070C0"/>
                </a:solidFill>
              </a:rPr>
              <a:t>года.)</a:t>
            </a:r>
          </a:p>
          <a:p>
            <a:r>
              <a:rPr lang="ru-RU" sz="2400" dirty="0" smtClean="0"/>
              <a:t>  </a:t>
            </a:r>
            <a:r>
              <a:rPr lang="ru-RU" sz="2400" dirty="0">
                <a:solidFill>
                  <a:srgbClr val="0070C0"/>
                </a:solidFill>
              </a:rPr>
              <a:t>ФЗ-273 от 2012 </a:t>
            </a:r>
            <a:r>
              <a:rPr lang="ru-RU" sz="2400" dirty="0" smtClean="0">
                <a:solidFill>
                  <a:srgbClr val="0070C0"/>
                </a:solidFill>
              </a:rPr>
              <a:t>года «</a:t>
            </a:r>
            <a:r>
              <a:rPr lang="ru-RU" sz="2400" dirty="0">
                <a:solidFill>
                  <a:srgbClr val="0070C0"/>
                </a:solidFill>
              </a:rPr>
              <a:t>Об образовании в Российской Федерации».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6262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861"/>
            <a:ext cx="10515600" cy="1325563"/>
          </a:xfrm>
        </p:spPr>
        <p:txBody>
          <a:bodyPr/>
          <a:lstStyle/>
          <a:p>
            <a:pPr algn="ctr"/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4911" y="0"/>
            <a:ext cx="10586860" cy="558738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325" y="5587385"/>
            <a:ext cx="6369638" cy="1421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8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24552" y="119467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Перечень документов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 зачислении в 1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класс: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388" y="1173709"/>
            <a:ext cx="10399594" cy="568429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600" dirty="0" smtClean="0"/>
              <a:t>o       </a:t>
            </a:r>
            <a:r>
              <a:rPr lang="ru-RU" sz="9600" dirty="0">
                <a:solidFill>
                  <a:srgbClr val="0070C0"/>
                </a:solidFill>
              </a:rPr>
              <a:t>паспорт родителя</a:t>
            </a:r>
            <a:r>
              <a:rPr lang="ru-RU" sz="9600" dirty="0" smtClean="0"/>
              <a:t>;</a:t>
            </a:r>
            <a:endParaRPr lang="ru-RU" sz="9600" dirty="0"/>
          </a:p>
          <a:p>
            <a:pPr marL="0" indent="0">
              <a:buNone/>
            </a:pPr>
            <a:r>
              <a:rPr lang="ru-RU" sz="9600" dirty="0">
                <a:solidFill>
                  <a:srgbClr val="0070C0"/>
                </a:solidFill>
              </a:rPr>
              <a:t>o       свидетельство о рождении </a:t>
            </a:r>
            <a:r>
              <a:rPr lang="ru-RU" sz="9600" dirty="0"/>
              <a:t>ребенка (или иной документ, подтверждающий родство</a:t>
            </a:r>
            <a:r>
              <a:rPr lang="ru-RU" sz="9600" dirty="0" smtClean="0"/>
              <a:t>);</a:t>
            </a:r>
            <a:endParaRPr lang="ru-RU" sz="9600" dirty="0"/>
          </a:p>
          <a:p>
            <a:pPr marL="0" indent="0">
              <a:buNone/>
            </a:pPr>
            <a:r>
              <a:rPr lang="ru-RU" sz="9600" dirty="0"/>
              <a:t>o       </a:t>
            </a:r>
            <a:r>
              <a:rPr lang="ru-RU" sz="9600" dirty="0">
                <a:solidFill>
                  <a:srgbClr val="0070C0"/>
                </a:solidFill>
              </a:rPr>
              <a:t>документ, подтверждающий регистрацию ребенка по месту жительства или по месту пребывания </a:t>
            </a:r>
            <a:r>
              <a:rPr lang="ru-RU" sz="9600" dirty="0"/>
              <a:t>(если ребенок проживает на закрепленной территории). Это свидетельство о регистрации по месту жительства: для зачисления в школу подойдет как постоянная, так и временная регистрация.</a:t>
            </a:r>
          </a:p>
          <a:p>
            <a:pPr marL="0" indent="0">
              <a:buNone/>
            </a:pPr>
            <a:r>
              <a:rPr lang="ru-RU" sz="9600" dirty="0" smtClean="0"/>
              <a:t> </a:t>
            </a:r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016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381</TotalTime>
  <Words>1036</Words>
  <Application>Microsoft Office PowerPoint</Application>
  <PresentationFormat>Широкоэкранный</PresentationFormat>
  <Paragraphs>106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 О переводе обучающихся из одной общеобразовательной                    организации  в другую     С 1 сентября 2023 года вступил в силу приказ от 6 апреля 2023 года № 240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начального общего, основного общего и среднего общего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(далее - приказ №240).   Этот приказ будет действовать до 1 сентября 2029 года</vt:lpstr>
      <vt:lpstr>Разделы приказа:</vt:lpstr>
      <vt:lpstr>Изменения ( Раздел 2) </vt:lpstr>
      <vt:lpstr>Изменения( Раздел 3)</vt:lpstr>
      <vt:lpstr>Презентация PowerPoint</vt:lpstr>
      <vt:lpstr>Правила приема в школу- 2025 </vt:lpstr>
      <vt:lpstr>Порядок зачисления детей в первый класс в 2025-2026 учебном году регламентируется следующими документами:   </vt:lpstr>
      <vt:lpstr>Презентация PowerPoint</vt:lpstr>
      <vt:lpstr> Перечень документов при зачислении в 1 класс: </vt:lpstr>
      <vt:lpstr>Дополнительные документы:   </vt:lpstr>
      <vt:lpstr>Зачисление в школу ребенка, являющегося иностранным гражданином или лицом без гражданства</vt:lpstr>
      <vt:lpstr>Зачисление в школу ребенка, являющегося иностранным гражданином или лицом без гражданства</vt:lpstr>
      <vt:lpstr>Документы, предоставляемые родителями (законными представителями) ребенка, являющегося иностранным гражданином или лицом без гражданства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10-3</dc:creator>
  <cp:lastModifiedBy>10-3</cp:lastModifiedBy>
  <cp:revision>26</cp:revision>
  <dcterms:created xsi:type="dcterms:W3CDTF">2024-02-13T12:52:25Z</dcterms:created>
  <dcterms:modified xsi:type="dcterms:W3CDTF">2025-03-18T08:25:36Z</dcterms:modified>
</cp:coreProperties>
</file>